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8" r:id="rId3"/>
    <p:sldMasterId id="2147483742" r:id="rId4"/>
    <p:sldMasterId id="2147483746" r:id="rId5"/>
  </p:sldMasterIdLst>
  <p:notesMasterIdLst>
    <p:notesMasterId r:id="rId61"/>
  </p:notesMasterIdLst>
  <p:sldIdLst>
    <p:sldId id="405" r:id="rId6"/>
    <p:sldId id="496" r:id="rId7"/>
    <p:sldId id="498" r:id="rId8"/>
    <p:sldId id="320" r:id="rId9"/>
    <p:sldId id="328" r:id="rId10"/>
    <p:sldId id="279" r:id="rId11"/>
    <p:sldId id="258" r:id="rId12"/>
    <p:sldId id="1888" r:id="rId13"/>
    <p:sldId id="280" r:id="rId14"/>
    <p:sldId id="281" r:id="rId15"/>
    <p:sldId id="1873" r:id="rId16"/>
    <p:sldId id="286" r:id="rId17"/>
    <p:sldId id="287" r:id="rId18"/>
    <p:sldId id="288" r:id="rId19"/>
    <p:sldId id="289" r:id="rId20"/>
    <p:sldId id="1869" r:id="rId21"/>
    <p:sldId id="1870" r:id="rId22"/>
    <p:sldId id="1897" r:id="rId23"/>
    <p:sldId id="290" r:id="rId24"/>
    <p:sldId id="329" r:id="rId25"/>
    <p:sldId id="1877" r:id="rId26"/>
    <p:sldId id="1875" r:id="rId27"/>
    <p:sldId id="1892" r:id="rId28"/>
    <p:sldId id="1893" r:id="rId29"/>
    <p:sldId id="1894" r:id="rId30"/>
    <p:sldId id="1895" r:id="rId31"/>
    <p:sldId id="321" r:id="rId32"/>
    <p:sldId id="322" r:id="rId33"/>
    <p:sldId id="323" r:id="rId34"/>
    <p:sldId id="324" r:id="rId35"/>
    <p:sldId id="1896" r:id="rId36"/>
    <p:sldId id="325" r:id="rId37"/>
    <p:sldId id="326" r:id="rId38"/>
    <p:sldId id="327" r:id="rId39"/>
    <p:sldId id="1899" r:id="rId40"/>
    <p:sldId id="332" r:id="rId41"/>
    <p:sldId id="333" r:id="rId42"/>
    <p:sldId id="330" r:id="rId43"/>
    <p:sldId id="331" r:id="rId44"/>
    <p:sldId id="334" r:id="rId45"/>
    <p:sldId id="335" r:id="rId46"/>
    <p:sldId id="1861" r:id="rId47"/>
    <p:sldId id="1862" r:id="rId48"/>
    <p:sldId id="1898" r:id="rId49"/>
    <p:sldId id="1863" r:id="rId50"/>
    <p:sldId id="1864" r:id="rId51"/>
    <p:sldId id="1865" r:id="rId52"/>
    <p:sldId id="1866" r:id="rId53"/>
    <p:sldId id="1901" r:id="rId54"/>
    <p:sldId id="265" r:id="rId55"/>
    <p:sldId id="266" r:id="rId56"/>
    <p:sldId id="267" r:id="rId57"/>
    <p:sldId id="268" r:id="rId58"/>
    <p:sldId id="1902" r:id="rId59"/>
    <p:sldId id="513" r:id="rId6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8912"/>
  </p:normalViewPr>
  <p:slideViewPr>
    <p:cSldViewPr snapToGrid="0">
      <p:cViewPr varScale="1">
        <p:scale>
          <a:sx n="98" d="100"/>
          <a:sy n="98" d="100"/>
        </p:scale>
        <p:origin x="1976" y="200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8AB95894-D1A2-BF42-86F8-A31803B28158}"/>
    <pc:docChg chg="undo custSel addSld delSld modSld sldOrd">
      <pc:chgData name="Khattab, Sherif" userId="c83b1e15-36f3-4f46-aceb-05aac24c545e" providerId="ADAL" clId="{8AB95894-D1A2-BF42-86F8-A31803B28158}" dt="2021-12-01T13:36:08.756" v="556" actId="20577"/>
      <pc:docMkLst>
        <pc:docMk/>
      </pc:docMkLst>
      <pc:sldChg chg="add del">
        <pc:chgData name="Khattab, Sherif" userId="c83b1e15-36f3-4f46-aceb-05aac24c545e" providerId="ADAL" clId="{8AB95894-D1A2-BF42-86F8-A31803B28158}" dt="2021-12-01T13:25:56.249" v="278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139903792" sldId="338"/>
        </pc:sldMkLst>
      </pc:sldChg>
      <pc:sldChg chg="modSp add del">
        <pc:chgData name="Khattab, Sherif" userId="c83b1e15-36f3-4f46-aceb-05aac24c545e" providerId="ADAL" clId="{8AB95894-D1A2-BF42-86F8-A31803B28158}" dt="2021-12-01T13:26:30.883" v="27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8AB95894-D1A2-BF42-86F8-A31803B28158}" dt="2021-12-01T13:26:30.883" v="279" actId="20577"/>
          <ac:spMkLst>
            <pc:docMk/>
            <pc:sldMk cId="3516466948" sldId="339"/>
            <ac:spMk id="279" creationId="{00000000-0000-0000-0000-000000000000}"/>
          </ac:spMkLst>
        </pc:spChg>
      </pc:sldChg>
      <pc:sldChg chg="add del">
        <pc:chgData name="Khattab, Sherif" userId="c83b1e15-36f3-4f46-aceb-05aac24c545e" providerId="ADAL" clId="{8AB95894-D1A2-BF42-86F8-A31803B28158}" dt="2021-12-01T13:27:36.850" v="280" actId="2696"/>
        <pc:sldMkLst>
          <pc:docMk/>
          <pc:sldMk cId="2378721494" sldId="340"/>
        </pc:sldMkLst>
      </pc:sldChg>
      <pc:sldChg chg="modSp add del">
        <pc:chgData name="Khattab, Sherif" userId="c83b1e15-36f3-4f46-aceb-05aac24c545e" providerId="ADAL" clId="{8AB95894-D1A2-BF42-86F8-A31803B28158}" dt="2021-12-01T13:30:10.654" v="534" actId="115"/>
        <pc:sldMkLst>
          <pc:docMk/>
          <pc:sldMk cId="3429241921" sldId="341"/>
        </pc:sldMkLst>
        <pc:spChg chg="mod">
          <ac:chgData name="Khattab, Sherif" userId="c83b1e15-36f3-4f46-aceb-05aac24c545e" providerId="ADAL" clId="{8AB95894-D1A2-BF42-86F8-A31803B28158}" dt="2021-12-01T13:30:10.654" v="534" actId="115"/>
          <ac:spMkLst>
            <pc:docMk/>
            <pc:sldMk cId="3429241921" sldId="341"/>
            <ac:spMk id="323" creationId="{00000000-0000-0000-0000-000000000000}"/>
          </ac:spMkLst>
        </pc:spChg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8AB95894-D1A2-BF42-86F8-A31803B28158}" dt="2021-12-01T13:36:05.810" v="543" actId="2696"/>
        <pc:sldMkLst>
          <pc:docMk/>
          <pc:sldMk cId="2361696323" sldId="343"/>
        </pc:sldMkLst>
      </pc:sldChg>
      <pc:sldChg chg="modSp add del modAnim">
        <pc:chgData name="Khattab, Sherif" userId="c83b1e15-36f3-4f46-aceb-05aac24c545e" providerId="ADAL" clId="{8AB95894-D1A2-BF42-86F8-A31803B28158}" dt="2021-12-01T13:36:06.315" v="546" actId="20577"/>
        <pc:sldMkLst>
          <pc:docMk/>
          <pc:sldMk cId="42459583" sldId="344"/>
        </pc:sldMkLst>
        <pc:spChg chg="mod">
          <ac:chgData name="Khattab, Sherif" userId="c83b1e15-36f3-4f46-aceb-05aac24c545e" providerId="ADAL" clId="{8AB95894-D1A2-BF42-86F8-A31803B28158}" dt="2021-12-01T13:31:08.401" v="536" actId="20577"/>
          <ac:spMkLst>
            <pc:docMk/>
            <pc:sldMk cId="42459583" sldId="344"/>
            <ac:spMk id="374" creationId="{00000000-0000-0000-0000-000000000000}"/>
          </ac:spMkLst>
        </pc:spChg>
      </pc:sldChg>
      <pc:sldChg chg="add del ord">
        <pc:chgData name="Khattab, Sherif" userId="c83b1e15-36f3-4f46-aceb-05aac24c545e" providerId="ADAL" clId="{8AB95894-D1A2-BF42-86F8-A31803B28158}" dt="2021-12-01T13:36:05.954" v="544" actId="20578"/>
        <pc:sldMkLst>
          <pc:docMk/>
          <pc:sldMk cId="3793460421" sldId="345"/>
        </pc:sldMkLst>
      </pc:sldChg>
      <pc:sldChg chg="add del ord">
        <pc:chgData name="Khattab, Sherif" userId="c83b1e15-36f3-4f46-aceb-05aac24c545e" providerId="ADAL" clId="{8AB95894-D1A2-BF42-86F8-A31803B28158}" dt="2021-12-01T13:36:05.139" v="542" actId="20578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8AB95894-D1A2-BF42-86F8-A31803B28158}" dt="2021-12-01T13:36:04.762" v="541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8AB95894-D1A2-BF42-86F8-A31803B28158}" dt="2021-12-01T13:18:19.487" v="145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8AB95894-D1A2-BF42-86F8-A31803B28158}" dt="2021-12-01T13:18:19.487" v="145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8AB95894-D1A2-BF42-86F8-A31803B28158}" dt="2021-12-01T13:25:16.396" v="241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8AB95894-D1A2-BF42-86F8-A31803B28158}" dt="2021-12-01T13:24:48.508" v="15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8AB95894-D1A2-BF42-86F8-A31803B28158}" dt="2021-12-01T13:25:16.396" v="24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8AB95894-D1A2-BF42-86F8-A31803B28158}" dt="2021-12-01T13:24:18.834" v="146" actId="2696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8AB95894-D1A2-BF42-86F8-A31803B28158}" dt="2021-12-01T13:24:26.394" v="149"/>
        <pc:sldMkLst>
          <pc:docMk/>
          <pc:sldMk cId="715873185" sldId="1879"/>
        </pc:sldMkLst>
      </pc:sldChg>
      <pc:sldChg chg="modSp new mod">
        <pc:chgData name="Khattab, Sherif" userId="c83b1e15-36f3-4f46-aceb-05aac24c545e" providerId="ADAL" clId="{8AB95894-D1A2-BF42-86F8-A31803B28158}" dt="2021-12-01T13:25:28.067" v="266" actId="20577"/>
        <pc:sldMkLst>
          <pc:docMk/>
          <pc:sldMk cId="455048397" sldId="1880"/>
        </pc:sldMkLst>
        <pc:spChg chg="mod">
          <ac:chgData name="Khattab, Sherif" userId="c83b1e15-36f3-4f46-aceb-05aac24c545e" providerId="ADAL" clId="{8AB95894-D1A2-BF42-86F8-A31803B28158}" dt="2021-12-01T13:25:28.067" v="266" actId="20577"/>
          <ac:spMkLst>
            <pc:docMk/>
            <pc:sldMk cId="455048397" sldId="1880"/>
            <ac:spMk id="2" creationId="{53188C48-00BC-1848-B8C6-910E09DC7D26}"/>
          </ac:spMkLst>
        </pc:spChg>
      </pc:sldChg>
      <pc:sldChg chg="modSp new mod">
        <pc:chgData name="Khattab, Sherif" userId="c83b1e15-36f3-4f46-aceb-05aac24c545e" providerId="ADAL" clId="{8AB95894-D1A2-BF42-86F8-A31803B28158}" dt="2021-12-01T13:25:34.658" v="277" actId="5793"/>
        <pc:sldMkLst>
          <pc:docMk/>
          <pc:sldMk cId="3357844701" sldId="1881"/>
        </pc:sldMkLst>
        <pc:spChg chg="mod">
          <ac:chgData name="Khattab, Sherif" userId="c83b1e15-36f3-4f46-aceb-05aac24c545e" providerId="ADAL" clId="{8AB95894-D1A2-BF42-86F8-A31803B28158}" dt="2021-12-01T13:25:34.658" v="277" actId="5793"/>
          <ac:spMkLst>
            <pc:docMk/>
            <pc:sldMk cId="3357844701" sldId="1881"/>
            <ac:spMk id="2" creationId="{80D9D941-B02D-1243-8CFF-0F09CC3FB9BA}"/>
          </ac:spMkLst>
        </pc:spChg>
      </pc:sldChg>
      <pc:sldChg chg="modSp new mod">
        <pc:chgData name="Khattab, Sherif" userId="c83b1e15-36f3-4f46-aceb-05aac24c545e" providerId="ADAL" clId="{8AB95894-D1A2-BF42-86F8-A31803B28158}" dt="2021-12-01T13:36:08.756" v="556" actId="20577"/>
        <pc:sldMkLst>
          <pc:docMk/>
          <pc:sldMk cId="907789050" sldId="1882"/>
        </pc:sldMkLst>
        <pc:spChg chg="mod">
          <ac:chgData name="Khattab, Sherif" userId="c83b1e15-36f3-4f46-aceb-05aac24c545e" providerId="ADAL" clId="{8AB95894-D1A2-BF42-86F8-A31803B28158}" dt="2021-12-01T13:36:08.756" v="556" actId="20577"/>
          <ac:spMkLst>
            <pc:docMk/>
            <pc:sldMk cId="907789050" sldId="1882"/>
            <ac:spMk id="2" creationId="{BD54025C-CBAC-3845-9572-8A3FA5AF9FA4}"/>
          </ac:spMkLst>
        </pc:spChg>
        <pc:spChg chg="mod">
          <ac:chgData name="Khattab, Sherif" userId="c83b1e15-36f3-4f46-aceb-05aac24c545e" providerId="ADAL" clId="{8AB95894-D1A2-BF42-86F8-A31803B28158}" dt="2021-12-01T13:28:12.335" v="345" actId="20577"/>
          <ac:spMkLst>
            <pc:docMk/>
            <pc:sldMk cId="907789050" sldId="1882"/>
            <ac:spMk id="3" creationId="{9508BB26-7E51-564F-9AC9-3F48A1DD178F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Khattab, Sherif" userId="c83b1e15-36f3-4f46-aceb-05aac24c545e" providerId="ADAL" clId="{645ADA37-0252-E84B-A18A-2E8967390987}"/>
    <pc:docChg chg="delSld delMainMaster">
      <pc:chgData name="Khattab, Sherif" userId="c83b1e15-36f3-4f46-aceb-05aac24c545e" providerId="ADAL" clId="{645ADA37-0252-E84B-A18A-2E8967390987}" dt="2022-04-18T16:11:11.700" v="3" actId="2696"/>
      <pc:docMkLst>
        <pc:docMk/>
      </pc:docMkLst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2309657370" sldId="282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966779707" sldId="283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808466172" sldId="284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970776072" sldId="285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125131373" sldId="296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228414548" sldId="1871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405308355" sldId="1872"/>
        </pc:sldMkLst>
      </pc:sldChg>
      <pc:sldChg chg="del">
        <pc:chgData name="Khattab, Sherif" userId="c83b1e15-36f3-4f46-aceb-05aac24c545e" providerId="ADAL" clId="{645ADA37-0252-E84B-A18A-2E8967390987}" dt="2022-04-06T16:52:45.046" v="1" actId="2696"/>
        <pc:sldMkLst>
          <pc:docMk/>
          <pc:sldMk cId="3239342092" sldId="1873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3599054214" sldId="1878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715873185" sldId="1879"/>
        </pc:sldMkLst>
      </pc:sldChg>
      <pc:sldChg chg="del">
        <pc:chgData name="Khattab, Sherif" userId="c83b1e15-36f3-4f46-aceb-05aac24c545e" providerId="ADAL" clId="{645ADA37-0252-E84B-A18A-2E8967390987}" dt="2022-04-18T16:11:11.700" v="3" actId="2696"/>
        <pc:sldMkLst>
          <pc:docMk/>
          <pc:sldMk cId="455048397" sldId="1880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2539087927" sldId="1881"/>
        </pc:sldMkLst>
      </pc:sldChg>
      <pc:sldChg chg="del">
        <pc:chgData name="Khattab, Sherif" userId="c83b1e15-36f3-4f46-aceb-05aac24c545e" providerId="ADAL" clId="{645ADA37-0252-E84B-A18A-2E8967390987}" dt="2022-04-04T16:22:29.628" v="0" actId="2696"/>
        <pc:sldMkLst>
          <pc:docMk/>
          <pc:sldMk cId="907789050" sldId="1882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537398390" sldId="1883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43318798" sldId="1884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985324492" sldId="1885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1206813144" sldId="1886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3462944586" sldId="1887"/>
        </pc:sldMkLst>
      </pc:sldChg>
      <pc:sldChg chg="del">
        <pc:chgData name="Khattab, Sherif" userId="c83b1e15-36f3-4f46-aceb-05aac24c545e" providerId="ADAL" clId="{645ADA37-0252-E84B-A18A-2E8967390987}" dt="2022-04-18T16:11:11.700" v="3" actId="2696"/>
        <pc:sldMkLst>
          <pc:docMk/>
          <pc:sldMk cId="732430595" sldId="1900"/>
        </pc:sldMkLst>
      </pc:sldChg>
      <pc:sldChg chg="del">
        <pc:chgData name="Khattab, Sherif" userId="c83b1e15-36f3-4f46-aceb-05aac24c545e" providerId="ADAL" clId="{645ADA37-0252-E84B-A18A-2E8967390987}" dt="2022-04-18T16:08:28.453" v="2" actId="2696"/>
        <pc:sldMkLst>
          <pc:docMk/>
          <pc:sldMk cId="2068242584" sldId="1910"/>
        </pc:sldMkLst>
      </pc:sldChg>
      <pc:sldMasterChg chg="del delSldLayout">
        <pc:chgData name="Khattab, Sherif" userId="c83b1e15-36f3-4f46-aceb-05aac24c545e" providerId="ADAL" clId="{645ADA37-0252-E84B-A18A-2E8967390987}" dt="2022-04-04T16:22:29.628" v="0" actId="2696"/>
        <pc:sldMasterMkLst>
          <pc:docMk/>
          <pc:sldMasterMk cId="1089164904" sldId="2147483735"/>
        </pc:sldMasterMkLst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3905313432" sldId="2147483736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1467863263" sldId="2147483737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4083515506" sldId="2147483738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543307335" sldId="2147483739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3577809989" sldId="2147483740"/>
          </pc:sldLayoutMkLst>
        </pc:sldLayoutChg>
        <pc:sldLayoutChg chg="del">
          <pc:chgData name="Khattab, Sherif" userId="c83b1e15-36f3-4f46-aceb-05aac24c545e" providerId="ADAL" clId="{645ADA37-0252-E84B-A18A-2E8967390987}" dt="2022-04-04T16:22:29.628" v="0" actId="2696"/>
          <pc:sldLayoutMkLst>
            <pc:docMk/>
            <pc:sldMasterMk cId="1089164904" sldId="2147483735"/>
            <pc:sldLayoutMk cId="586210234" sldId="2147483741"/>
          </pc:sldLayoutMkLst>
        </pc:sldLayoutChg>
      </pc:sldMasterChg>
      <pc:sldMasterChg chg="del delSldLayout">
        <pc:chgData name="Khattab, Sherif" userId="c83b1e15-36f3-4f46-aceb-05aac24c545e" providerId="ADAL" clId="{645ADA37-0252-E84B-A18A-2E8967390987}" dt="2022-04-18T16:08:28.453" v="2" actId="2696"/>
        <pc:sldMasterMkLst>
          <pc:docMk/>
          <pc:sldMasterMk cId="3753906185" sldId="2147483753"/>
        </pc:sldMasterMkLst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4017857848" sldId="2147483754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14217916" sldId="2147483755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008186429" sldId="2147483756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4263028210" sldId="2147483757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330878528" sldId="2147483758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508097873" sldId="2147483759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443900959" sldId="2147483760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869561464" sldId="2147483761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64257388" sldId="2147483762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301481263" sldId="2147483763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038650806" sldId="2147483764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3244731271" sldId="2147483765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22530030" sldId="2147483766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3072269376" sldId="2147483767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992949053" sldId="2147483768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067052439" sldId="2147483769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026193507" sldId="2147483770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511636386" sldId="2147483771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2989271852" sldId="2147483772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523231239" sldId="2147483773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3230328247" sldId="2147483774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399021555" sldId="2147483775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175037861" sldId="2147483776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128057230" sldId="2147483777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989119891" sldId="2147483778"/>
          </pc:sldLayoutMkLst>
        </pc:sldLayoutChg>
        <pc:sldLayoutChg chg="del">
          <pc:chgData name="Khattab, Sherif" userId="c83b1e15-36f3-4f46-aceb-05aac24c545e" providerId="ADAL" clId="{645ADA37-0252-E84B-A18A-2E8967390987}" dt="2022-04-18T16:08:28.453" v="2" actId="2696"/>
          <pc:sldLayoutMkLst>
            <pc:docMk/>
            <pc:sldMasterMk cId="3753906185" sldId="2147483753"/>
            <pc:sldLayoutMk cId="122262848" sldId="2147483779"/>
          </pc:sldLayoutMkLst>
        </pc:sldLayoutChg>
      </pc:sldMaster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C57F5527-23F5-451C-8858-8B072BD6003A}"/>
    <pc:docChg chg="delSld">
      <pc:chgData name="Khattab, Sherif" userId="c83b1e15-36f3-4f46-aceb-05aac24c545e" providerId="ADAL" clId="{C57F5527-23F5-451C-8858-8B072BD6003A}" dt="2022-04-11T15:29:51.201" v="0" actId="2696"/>
      <pc:docMkLst>
        <pc:docMk/>
      </pc:docMkLst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C57F5527-23F5-451C-8858-8B072BD6003A}" dt="2022-04-11T15:29:51.201" v="0" actId="2696"/>
        <pc:sldMkLst>
          <pc:docMk/>
          <pc:sldMk cId="1900921563" sldId="306"/>
        </pc:sldMkLst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2C160502-D697-1D49-9BE2-D403338622B4}"/>
    <pc:docChg chg="custSel modSld">
      <pc:chgData name="Khattab, Sherif" userId="c83b1e15-36f3-4f46-aceb-05aac24c545e" providerId="ADAL" clId="{2C160502-D697-1D49-9BE2-D403338622B4}" dt="2021-09-01T05:52:02.433" v="1" actId="478"/>
      <pc:docMkLst>
        <pc:docMk/>
      </pc:docMkLst>
      <pc:sldChg chg="delSp modSp mod">
        <pc:chgData name="Khattab, Sherif" userId="c83b1e15-36f3-4f46-aceb-05aac24c545e" providerId="ADAL" clId="{2C160502-D697-1D49-9BE2-D403338622B4}" dt="2021-09-01T05:52:02.433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2C160502-D697-1D49-9BE2-D403338622B4}" dt="2021-09-01T05:51:59.355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2C160502-D697-1D49-9BE2-D403338622B4}" dt="2021-09-01T05:52:02.433" v="1" actId="478"/>
          <ac:spMkLst>
            <pc:docMk/>
            <pc:sldMk cId="1894775455" sldId="405"/>
            <ac:spMk id="5" creationId="{97CCB1ED-EA85-40B6-B4CC-08EBB7CF308B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499ee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499ee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6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21b5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21b5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</a:t>
            </a:r>
            <a:r>
              <a:rPr lang="en" baseline="30000"/>
              <a:t>43</a:t>
            </a:r>
            <a:r>
              <a:rPr lang="en"/>
              <a:t> = 328256967394537077627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741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d499ee7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d499ee7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22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93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14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0cd918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0cd918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18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0cd9181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0cd9181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43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0cd9181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0cd9181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00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4606b2c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4606b2c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27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0cd9181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0cd9181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72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0cd9181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0cd9181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25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911aba9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911aba9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use of crypto hashing to implement a hash 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490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4606b2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4606b2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83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20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0cd9181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0cd9181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Discuss using modular hashing for digital signatures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6155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1aba9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1aba9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09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0cd918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0cd918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27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d918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d9181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81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a5c32d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a5c32d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15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5c32d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5c32d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6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a5c32d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a5c32d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99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dcd6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dcd6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this does NOT cover nearly all possible recurrence relations, just really handy for alot of them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need more different techniques for more problematic recurrences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6656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08702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08702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θ(y) or "linear"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3323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bd08702a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bd08702a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to multiple using gradeschool: n^2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2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08702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d08702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8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d08702a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d08702a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90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69b04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69b04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52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d499ee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d499ee7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4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925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26552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550858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2289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9038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9730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9537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522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57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659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 how do we do better?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Let’s try divide and conquer!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x</a:t>
            </a:r>
            <a:r>
              <a:rPr lang="en" baseline="30000"/>
              <a:t>y</a:t>
            </a:r>
            <a:r>
              <a:rPr lang="en"/>
              <a:t> = (x</a:t>
            </a:r>
            <a:r>
              <a:rPr lang="en" baseline="30000"/>
              <a:t>(y/2)</a:t>
            </a:r>
            <a:r>
              <a:rPr lang="en"/>
              <a:t>)</a:t>
            </a:r>
            <a:r>
              <a:rPr lang="en" baseline="30000"/>
              <a:t>2</a:t>
            </a:r>
            <a:endParaRPr baseline="30000"/>
          </a:p>
          <a:p>
            <a:pPr lvl="1">
              <a:lnSpc>
                <a:spcPct val="200000"/>
              </a:lnSpc>
            </a:pPr>
            <a:r>
              <a:rPr lang="en"/>
              <a:t>When y is even, (</a:t>
            </a:r>
            <a:r>
              <a:rPr lang="en" sz="2424"/>
              <a:t>x</a:t>
            </a:r>
            <a:r>
              <a:rPr lang="en" sz="2424" baseline="30000"/>
              <a:t>(y/2)</a:t>
            </a:r>
            <a:r>
              <a:rPr lang="en" sz="2424"/>
              <a:t>)</a:t>
            </a:r>
            <a:r>
              <a:rPr lang="en" sz="2424" baseline="30000"/>
              <a:t>2</a:t>
            </a:r>
            <a:r>
              <a:rPr lang="en" sz="2424"/>
              <a:t> * x</a:t>
            </a:r>
            <a:r>
              <a:rPr lang="en" sz="2424" baseline="30000"/>
              <a:t> </a:t>
            </a:r>
            <a:r>
              <a:rPr lang="en" sz="2424"/>
              <a:t> when y is odd</a:t>
            </a:r>
            <a:endParaRPr sz="2424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a recursive approach: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When y is 1, x</a:t>
            </a:r>
            <a:r>
              <a:rPr lang="en" baseline="30000"/>
              <a:t>y</a:t>
            </a:r>
            <a:r>
              <a:rPr lang="en"/>
              <a:t> is x; when y is 0, x</a:t>
            </a:r>
            <a:r>
              <a:rPr lang="en" baseline="30000"/>
              <a:t>y</a:t>
            </a:r>
            <a:r>
              <a:rPr lang="en"/>
              <a:t> is 1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way too long to do exponentiations!</a:t>
            </a: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12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46844-6D85-4B3D-B830-28DDF3ABB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F9883-AFB3-424F-98E8-7D9B17FE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FB22-0AF4-476E-A8CF-E7928F991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32BCF-EB73-4F0E-88C7-12D424BA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77" y="1576894"/>
            <a:ext cx="8737713" cy="58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504349" y="2399585"/>
            <a:ext cx="9068753" cy="484149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need to do Θ((2</a:t>
            </a:r>
            <a:r>
              <a:rPr lang="en" baseline="30000"/>
              <a:t>(n-1)</a:t>
            </a:r>
            <a:r>
              <a:rPr lang="en"/>
              <a:t> * n)</a:t>
            </a:r>
            <a:r>
              <a:rPr lang="en" baseline="30000"/>
              <a:t>2</a:t>
            </a:r>
            <a:r>
              <a:rPr lang="en"/>
              <a:t>) work in just the root call!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Our runtime is dominated by multiplication time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Exponentiation quickly generates HUGE numbers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multiply them quickly becomes impractical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we need to do expensive mult in each call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0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go “top-down” in the recursive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Halve y until we reach the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Square base case result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Continue combining until we arrive at the solution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about a “bottom-up” approach?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our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Operate on it until we reach a solution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do better?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235477" y="2356471"/>
            <a:ext cx="4340607" cy="242256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ans</a:t>
            </a:r>
            <a:r>
              <a:rPr lang="en" sz="1983" baseline="30000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baseline="30000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bottom-up approach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504349" y="1441369"/>
            <a:ext cx="2974321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calculate x</a:t>
            </a:r>
            <a:r>
              <a:rPr lang="en" baseline="30000"/>
              <a:t>y</a:t>
            </a:r>
            <a:endParaRPr baseline="300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5859278" y="2444270"/>
            <a:ext cx="3974687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980000"/>
                </a:solidFill>
              </a:rPr>
              <a:t>From most to least significant</a:t>
            </a:r>
            <a:endParaRPr sz="1983">
              <a:solidFill>
                <a:srgbClr val="980000"/>
              </a:solidFill>
            </a:endParaRPr>
          </a:p>
        </p:txBody>
      </p:sp>
      <p:cxnSp>
        <p:nvCxnSpPr>
          <p:cNvPr id="123" name="Google Shape;123;p19"/>
          <p:cNvCxnSpPr>
            <a:stCxn id="122" idx="1"/>
          </p:cNvCxnSpPr>
          <p:nvPr/>
        </p:nvCxnSpPr>
        <p:spPr>
          <a:xfrm flipH="1">
            <a:off x="3791105" y="2830896"/>
            <a:ext cx="2068172" cy="20926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9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exponentiation example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504349" y="1161884"/>
            <a:ext cx="9068753" cy="607129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Consider x</a:t>
            </a:r>
            <a:r>
              <a:rPr lang="en" baseline="30000"/>
              <a:t>y</a:t>
            </a:r>
            <a:r>
              <a:rPr lang="en"/>
              <a:t> where y is 43 (computing x</a:t>
            </a:r>
            <a:r>
              <a:rPr lang="en" baseline="30000"/>
              <a:t>43</a:t>
            </a:r>
            <a:r>
              <a:rPr lang="en"/>
              <a:t>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Iterate through the bits of y (43 in binary: 101011)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ans = 1</a:t>
            </a:r>
            <a:endParaRPr/>
          </a:p>
          <a:p>
            <a:pPr marL="0" indent="0">
              <a:buNone/>
            </a:pPr>
            <a:r>
              <a:rPr lang="en"/>
              <a:t>			ans = 1</a:t>
            </a:r>
            <a:r>
              <a:rPr lang="en" baseline="30000"/>
              <a:t>2</a:t>
            </a:r>
            <a:r>
              <a:rPr lang="en"/>
              <a:t>		= 1</a:t>
            </a:r>
            <a:endParaRPr/>
          </a:p>
          <a:p>
            <a:pPr marL="0" indent="0">
              <a:buNone/>
            </a:pPr>
            <a:r>
              <a:rPr lang="en"/>
              <a:t>			ans = 1 * x 	= x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2</a:t>
            </a:r>
            <a:endParaRPr baseline="30000"/>
          </a:p>
          <a:p>
            <a:pPr marL="0" indent="0">
              <a:buNone/>
            </a:pPr>
            <a:r>
              <a:rPr lang="en" baseline="30000"/>
              <a:t>			</a:t>
            </a:r>
            <a:r>
              <a:rPr lang="en"/>
              <a:t>ans = (x</a:t>
            </a:r>
            <a:r>
              <a:rPr lang="en" baseline="30000"/>
              <a:t>2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4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4</a:t>
            </a:r>
            <a:r>
              <a:rPr lang="en"/>
              <a:t> * x	= x</a:t>
            </a:r>
            <a:r>
              <a:rPr lang="en" baseline="30000"/>
              <a:t>5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5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10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10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20</a:t>
            </a:r>
            <a:endParaRPr baseline="30000"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20</a:t>
            </a:r>
            <a:r>
              <a:rPr lang="en"/>
              <a:t> * x 	= x</a:t>
            </a:r>
            <a:r>
              <a:rPr lang="en" baseline="30000"/>
              <a:t>21</a:t>
            </a:r>
            <a:endParaRPr/>
          </a:p>
          <a:p>
            <a:pPr marL="1007641" indent="503821">
              <a:buNone/>
            </a:pPr>
            <a:r>
              <a:rPr lang="en"/>
              <a:t>ans = (x</a:t>
            </a:r>
            <a:r>
              <a:rPr lang="en" baseline="30000"/>
              <a:t>21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42</a:t>
            </a:r>
            <a:endParaRPr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42</a:t>
            </a:r>
            <a:r>
              <a:rPr lang="en"/>
              <a:t> * x 	= x</a:t>
            </a:r>
            <a:r>
              <a:rPr lang="en" baseline="30000"/>
              <a:t>43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4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5071-D018-4A00-B702-6901B439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BF3F-FA56-43A4-9FE4-3C0D2774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522DB-8032-4065-8F7C-F0655605BD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B8FC-963B-4F5B-9971-6DC7BDEA7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99C0A-B09E-411E-8202-8C7DAC79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3" y="1046589"/>
            <a:ext cx="8973639" cy="5983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3C7B-F1C4-4D9B-9F33-60F260F352DB}"/>
              </a:ext>
            </a:extLst>
          </p:cNvPr>
          <p:cNvSpPr txBox="1"/>
          <p:nvPr/>
        </p:nvSpPr>
        <p:spPr>
          <a:xfrm>
            <a:off x="8707152" y="1019363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D7F59-5A4E-4413-A1BF-7935D76B181A}"/>
              </a:ext>
            </a:extLst>
          </p:cNvPr>
          <p:cNvSpPr txBox="1"/>
          <p:nvPr/>
        </p:nvSpPr>
        <p:spPr>
          <a:xfrm>
            <a:off x="8376216" y="39927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FB743-24F8-4E55-962A-C42D8DC379E8}"/>
              </a:ext>
            </a:extLst>
          </p:cNvPr>
          <p:cNvSpPr txBox="1"/>
          <p:nvPr/>
        </p:nvSpPr>
        <p:spPr>
          <a:xfrm>
            <a:off x="6632335" y="48685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676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04349" y="2391432"/>
            <a:ext cx="9068753" cy="48494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Nope, still squaring ans everytime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We’ll have to live with huge output sizes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does, however, save us recursive call overhead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Practical savings in runtime 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Does this solve our problem with mult times?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114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11 due on 4/15</a:t>
            </a:r>
          </a:p>
          <a:p>
            <a:pPr lvl="1"/>
            <a:r>
              <a:rPr lang="en-US" dirty="0"/>
              <a:t>Homework 12 due on 4/18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Bonus Lab due on 5/2</a:t>
            </a:r>
          </a:p>
          <a:p>
            <a:pPr lvl="1"/>
            <a:r>
              <a:rPr lang="en-US" dirty="0"/>
              <a:t>Assignment 5 due on 5/2</a:t>
            </a:r>
          </a:p>
          <a:p>
            <a:pPr lvl="1"/>
            <a:r>
              <a:rPr lang="en-US" dirty="0"/>
              <a:t>Bonus Homework due on 5/2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1983" b="0" i="0" u="none" strike="noStrike" kern="0" cap="none" spc="0" normalizeH="0" baseline="3000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39" b="78291"/>
          <a:stretch/>
        </p:blipFill>
        <p:spPr>
          <a:xfrm>
            <a:off x="608737" y="1985554"/>
            <a:ext cx="4429988" cy="216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EA7D3-387A-4EEB-AFDD-3367533B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9"/>
          <a:stretch/>
        </p:blipFill>
        <p:spPr>
          <a:xfrm>
            <a:off x="5194782" y="2325189"/>
            <a:ext cx="4768374" cy="48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4BAC-31E7-4550-B51E-15E7E73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5E3C-21A5-478C-9B9D-676A1D98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494F-A451-47B2-95CA-C38009600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8F71-603B-4F2E-B3DC-3F5B18EDE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F2BD-D861-4F57-9B29-3FB95352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9" y="790302"/>
            <a:ext cx="5185244" cy="345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EA217-5A3A-43C2-8376-DC65D990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64" y="3086427"/>
            <a:ext cx="5528076" cy="36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0965-C187-4BB9-B967-081A571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DC03-E58A-4658-9B47-2BCEEC49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38D47-A122-4988-861F-FFDEF12C6B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3D5B-61BB-467B-9235-B1AAF7BB0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4B6C9-C765-490D-8C13-C4A08570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" y="803365"/>
            <a:ext cx="7575270" cy="505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762AF-CCF8-4EA2-838E-D34FAAA6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60" y="2801982"/>
            <a:ext cx="4156750" cy="2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5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2804-979C-4A0F-827B-E8C25DD3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26B54-2EE0-4FEC-9BA2-545D4FA97F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AF28-F57C-480F-9784-860CEA58B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1C967-D520-46B4-B975-9B729F50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" y="973181"/>
            <a:ext cx="4901184" cy="326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7EB2F-E51C-40EC-A7F6-E9D29EF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67" y="2397035"/>
            <a:ext cx="5782750" cy="3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275D-B35F-4E96-8C0E-61CDA443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5B33-F0CD-443F-AE6B-C02C56187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F032-BA0E-468F-8143-632D21F89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F143-6D59-4077-AF33-85EB3CFB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0A701-65AE-45C5-9DDF-77047EF4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4" y="741901"/>
            <a:ext cx="8084619" cy="539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5408F-ECC3-43D5-986B-44CDCD49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60" y="1845997"/>
            <a:ext cx="4715480" cy="31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28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Cryptography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Caesar Cipher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One-Time Pads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Symmetric Encryption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Asymmetric Encryption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RSA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E411-2766-4B23-B633-A9707D10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and RSA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0D00-D591-4A54-825E-2C937BA3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2167E-F1AD-497C-9C2D-874BDA800A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73A20-9EAD-45B2-851F-EA49001A8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254A6-A83E-4A7D-ACC3-AE035399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59" b="64176"/>
          <a:stretch/>
        </p:blipFill>
        <p:spPr>
          <a:xfrm>
            <a:off x="117565" y="875734"/>
            <a:ext cx="5057421" cy="2140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A391-092F-4E37-90D3-FF5D549B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46" r="12716" b="21148"/>
          <a:stretch/>
        </p:blipFill>
        <p:spPr>
          <a:xfrm>
            <a:off x="465656" y="2967198"/>
            <a:ext cx="7821122" cy="2617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75C7A1-B404-4B19-A299-F2344999A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7" r="12716"/>
          <a:stretch/>
        </p:blipFill>
        <p:spPr>
          <a:xfrm>
            <a:off x="-1" y="5707354"/>
            <a:ext cx="7821122" cy="12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9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How can we perform efficient exponentiations?</a:t>
            </a:r>
            <a:endParaRPr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RSA Implementation concerns</a:t>
            </a:r>
            <a:endParaRPr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56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Try all possible factors of 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1 .. sqrt(x)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aka 1 .. sqrt(2</a:t>
            </a:r>
            <a:r>
              <a:rPr lang="en" baseline="30000"/>
              <a:t>size(x)</a:t>
            </a:r>
            <a:r>
              <a:rPr lang="en"/>
              <a:t>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For a total of 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factor checks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factor check should take about the same amount of time as multiplication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size(x)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our runtime is Θ(2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* </a:t>
            </a:r>
            <a:r>
              <a:rPr lang="en" sz="2204"/>
              <a:t>size(x)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Prime testing option 1:  BRUTE FORCE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3295E-42A9-4CA2-976C-536493B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5051989"/>
            <a:ext cx="3193324" cy="6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Option 2:  A probabilistic approach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04349" y="1702784"/>
            <a:ext cx="9068753" cy="52643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a  method test : Z×Z → {T, F}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F, x is composite based on the witness a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T, x is probably prime based on the witness a 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To test a number x for primality: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Randomly choose a witness a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F, x is composite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T, loop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Possible implementations of test(x, a):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Miller-Rabin, Fermat’s, Solovay–Strassen</a:t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5286006" y="3356315"/>
            <a:ext cx="4589034" cy="1236407"/>
            <a:chOff x="4796400" y="3043225"/>
            <a:chExt cx="4164400" cy="1122000"/>
          </a:xfrm>
        </p:grpSpPr>
        <p:sp>
          <p:nvSpPr>
            <p:cNvPr id="372" name="Google Shape;372;p43"/>
            <p:cNvSpPr txBox="1"/>
            <p:nvPr/>
          </p:nvSpPr>
          <p:spPr>
            <a:xfrm>
              <a:off x="5778100" y="3557125"/>
              <a:ext cx="3182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often probability ≈ 1/2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3" name="Google Shape;373;p43"/>
            <p:cNvCxnSpPr/>
            <p:nvPr/>
          </p:nvCxnSpPr>
          <p:spPr>
            <a:xfrm rot="10800000">
              <a:off x="4796400" y="3043225"/>
              <a:ext cx="1297200" cy="598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4" name="Google Shape;374;p43"/>
          <p:cNvGrpSpPr/>
          <p:nvPr/>
        </p:nvGrpSpPr>
        <p:grpSpPr>
          <a:xfrm>
            <a:off x="4728604" y="4822123"/>
            <a:ext cx="5191920" cy="1013590"/>
            <a:chOff x="4290575" y="3251400"/>
            <a:chExt cx="4711500" cy="919800"/>
          </a:xfrm>
        </p:grpSpPr>
        <p:sp>
          <p:nvSpPr>
            <p:cNvPr id="375" name="Google Shape;375;p43"/>
            <p:cNvSpPr txBox="1"/>
            <p:nvPr/>
          </p:nvSpPr>
          <p:spPr>
            <a:xfrm>
              <a:off x="5819375" y="3251400"/>
              <a:ext cx="31827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 repetitions leads to probability that x is composite ≈ 1/2</a:t>
              </a:r>
              <a:r>
                <a:rPr kumimoji="0" lang="en" sz="2204" b="0" i="0" u="none" strike="noStrike" kern="0" cap="none" spc="0" normalizeH="0" baseline="3000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</a:t>
              </a:r>
              <a:endParaRPr kumimoji="0" sz="1543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6" name="Google Shape;376;p43"/>
            <p:cNvCxnSpPr>
              <a:stCxn id="375" idx="1"/>
            </p:cNvCxnSpPr>
            <p:nvPr/>
          </p:nvCxnSpPr>
          <p:spPr>
            <a:xfrm flipH="1">
              <a:off x="4290575" y="3711300"/>
              <a:ext cx="1528800" cy="79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If only we could have the speed of symmetric encryption without the key distribution woes!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if we transmitted symmetric crypto keys with RSA?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RSA Envelopes!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Going back to Alice and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generates a random AES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her message using AES with this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the key using Bob’s RSA public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sends the encrypted message and encrypted key to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AES key using his RSA private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message using the AES key</a:t>
            </a:r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RSA still slower (generally) than symmetric encryption</a:t>
            </a:r>
            <a:endParaRPr sz="2645"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349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554565" y="5208887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072862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Envelope example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42" name="Google Shape;342;p41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51" y="3349261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3231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2072862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347" name="Google Shape;347;p41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57200" y="1574738"/>
              <a:ext cx="30312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KEY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AES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rand.nextInt(0, 2</a:t>
              </a:r>
              <a:r>
                <a:rPr kumimoji="0" lang="en" sz="1763" b="1" i="0" u="none" strike="noStrike" kern="0" cap="none" spc="0" normalizeH="0" baseline="30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256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)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9" name="Google Shape;349;p41"/>
          <p:cNvSpPr txBox="1"/>
          <p:nvPr/>
        </p:nvSpPr>
        <p:spPr>
          <a:xfrm>
            <a:off x="2234025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671180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671180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83234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32343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1345" y="4273124"/>
            <a:ext cx="3089697" cy="1837007"/>
            <a:chOff x="3249475" y="3875200"/>
            <a:chExt cx="2803800" cy="1667025"/>
          </a:xfrm>
        </p:grpSpPr>
        <p:cxnSp>
          <p:nvCxnSpPr>
            <p:cNvPr id="355" name="Google Shape;355;p41"/>
            <p:cNvCxnSpPr>
              <a:stCxn id="339" idx="3"/>
              <a:endCxn id="350" idx="1"/>
            </p:cNvCxnSpPr>
            <p:nvPr/>
          </p:nvCxnSpPr>
          <p:spPr>
            <a:xfrm>
              <a:off x="3249475" y="3875200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41"/>
            <p:cNvCxnSpPr>
              <a:stCxn id="344" idx="3"/>
              <a:endCxn id="351" idx="1"/>
            </p:cNvCxnSpPr>
            <p:nvPr/>
          </p:nvCxnSpPr>
          <p:spPr>
            <a:xfrm>
              <a:off x="3249475" y="5542225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57" name="Google Shape;357;p41"/>
          <p:cNvCxnSpPr>
            <a:stCxn id="353" idx="0"/>
            <a:endCxn id="350" idx="2"/>
          </p:cNvCxnSpPr>
          <p:nvPr/>
        </p:nvCxnSpPr>
        <p:spPr>
          <a:xfrm rot="10800000">
            <a:off x="7425422" y="5071389"/>
            <a:ext cx="0" cy="3580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284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Notice that encrypting and decrypting are inverses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</a:t>
            </a:r>
            <a:r>
              <a:rPr lang="en" baseline="30000"/>
              <a:t>ed</a:t>
            </a:r>
            <a:r>
              <a:rPr lang="en"/>
              <a:t> = m</a:t>
            </a:r>
            <a:r>
              <a:rPr lang="en" baseline="30000"/>
              <a:t>de</a:t>
            </a:r>
            <a:r>
              <a:rPr lang="en"/>
              <a:t> (mod </a:t>
            </a:r>
            <a:r>
              <a:rPr lang="en">
                <a:solidFill>
                  <a:srgbClr val="002B5E"/>
                </a:solidFill>
              </a:rPr>
              <a:t>n)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“decrypt” the message first with a private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Then recover the message by “encrypting” with a public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Note that anyone can recover the message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However, they know the message must have come from the owner of the private key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Using RSA this way creates a </a:t>
            </a:r>
            <a:r>
              <a:rPr lang="en" i="1">
                <a:solidFill>
                  <a:srgbClr val="002B5E"/>
                </a:solidFill>
              </a:rPr>
              <a:t>digital signature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fun use of RSA...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245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504349" y="2116463"/>
            <a:ext cx="9068753" cy="47644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encrypted symmetric crypto keys before to speed things up…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We'll need another crypto primitive to help out here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Cryptographically secure hash functions</a:t>
            </a:r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 RSA signatures need to be slow?</a:t>
            </a:r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236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Cryptographically secure hash functions share properties with the hash functions we've already talked about in recitations: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Map from some input domain to a limited output range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 output ranges are much larger here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For modern algorithms 224-512 bit output sizes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Time required to compute the hash is proportional to the size of the item being hashed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Though, practically, cryptographic hash functions are more expensive</a:t>
            </a:r>
            <a:endParaRPr dirty="0"/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(similarities)</a:t>
            </a:r>
            <a:endParaRPr/>
          </a:p>
        </p:txBody>
      </p:sp>
      <p:sp>
        <p:nvSpPr>
          <p:cNvPr id="398" name="Google Shape;3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092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6665946" y="4608976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Now just sign a hash of the message!</a:t>
            </a:r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06" name="Google Shape;406;p47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554" y="3151486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072862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2234025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3420182" y="3979201"/>
            <a:ext cx="3524093" cy="1521460"/>
            <a:chOff x="3103225" y="3608475"/>
            <a:chExt cx="3198000" cy="1380675"/>
          </a:xfrm>
        </p:grpSpPr>
        <p:cxnSp>
          <p:nvCxnSpPr>
            <p:cNvPr id="412" name="Google Shape;412;p47"/>
            <p:cNvCxnSpPr>
              <a:stCxn id="409" idx="3"/>
              <a:endCxn id="413" idx="1"/>
            </p:cNvCxnSpPr>
            <p:nvPr/>
          </p:nvCxnSpPr>
          <p:spPr>
            <a:xfrm>
              <a:off x="3103225" y="3608475"/>
              <a:ext cx="319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" name="Google Shape;414;p47"/>
            <p:cNvCxnSpPr>
              <a:stCxn id="408" idx="3"/>
              <a:endCxn id="415" idx="1"/>
            </p:cNvCxnSpPr>
            <p:nvPr/>
          </p:nvCxnSpPr>
          <p:spPr>
            <a:xfrm>
              <a:off x="3249475" y="4989150"/>
              <a:ext cx="290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47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417" name="Google Shape;417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BOB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621475" y="1555313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767650" y="1555300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694430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6783140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944303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2" name="Google Shape;422;p47"/>
          <p:cNvGrpSpPr/>
          <p:nvPr/>
        </p:nvGrpSpPr>
        <p:grpSpPr>
          <a:xfrm>
            <a:off x="5851069" y="1247671"/>
            <a:ext cx="3807739" cy="1869157"/>
            <a:chOff x="312325" y="1129700"/>
            <a:chExt cx="3455400" cy="1696200"/>
          </a:xfrm>
        </p:grpSpPr>
        <p:sp>
          <p:nvSpPr>
            <p:cNvPr id="423" name="Google Shape;423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20594"/>
                <a:gd name="adj2" fmla="val 612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ALICE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7875" y="1555250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854050" y="1555238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27" name="Google Shape;427;p47"/>
          <p:cNvCxnSpPr>
            <a:stCxn id="413" idx="0"/>
            <a:endCxn id="426" idx="2"/>
          </p:cNvCxnSpPr>
          <p:nvPr/>
        </p:nvCxnSpPr>
        <p:spPr>
          <a:xfrm rot="10800000" flipH="1">
            <a:off x="7537382" y="2522124"/>
            <a:ext cx="605641" cy="10542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8" name="Google Shape;428;p47"/>
          <p:cNvGrpSpPr/>
          <p:nvPr/>
        </p:nvGrpSpPr>
        <p:grpSpPr>
          <a:xfrm>
            <a:off x="3972131" y="2338840"/>
            <a:ext cx="3270860" cy="2841424"/>
            <a:chOff x="3604100" y="2119900"/>
            <a:chExt cx="2968200" cy="2578500"/>
          </a:xfrm>
        </p:grpSpPr>
        <p:sp>
          <p:nvSpPr>
            <p:cNvPr id="429" name="Google Shape;429;p47"/>
            <p:cNvSpPr/>
            <p:nvPr/>
          </p:nvSpPr>
          <p:spPr>
            <a:xfrm>
              <a:off x="3604100" y="2604550"/>
              <a:ext cx="12042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Same?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30" name="Google Shape;430;p47"/>
            <p:cNvCxnSpPr>
              <a:stCxn id="429" idx="3"/>
            </p:cNvCxnSpPr>
            <p:nvPr/>
          </p:nvCxnSpPr>
          <p:spPr>
            <a:xfrm rot="10800000" flipH="1">
              <a:off x="4808300" y="2119900"/>
              <a:ext cx="1099500" cy="8502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1" name="Google Shape;431;p47"/>
            <p:cNvCxnSpPr>
              <a:stCxn id="429" idx="3"/>
            </p:cNvCxnSpPr>
            <p:nvPr/>
          </p:nvCxnSpPr>
          <p:spPr>
            <a:xfrm>
              <a:off x="4808300" y="2970100"/>
              <a:ext cx="1764000" cy="17283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CA1D1-20B2-46A1-A455-5DEC2AFB8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8AD3E-43D8-4324-98B8-53234488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2D14F-1ACD-4DEF-BECB-D9A897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B6FC-64BE-470D-A014-5A21E15D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1564056"/>
            <a:ext cx="8001691" cy="5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1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Bob signs a hash of the message “I’ll see you at 7”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could appear that Bob signed any message whose hash collides with “I’ll see you at 7”...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h(“</a:t>
            </a:r>
            <a:r>
              <a:rPr lang="en" sz="2424"/>
              <a:t>I’ll see you at 7”) == h(“I’ll see you after I rob the bank”), Bob could be in alot of trouble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An attack like this helped the Flame malware to spread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also the reason Google is aiming to deprecate SHA-1</a:t>
            </a: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collisions?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148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is why cryptographically secure hash functions must support additional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 sz="2204"/>
              <a:t>It should be infeasible to find two different messages with the same hash value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It should be infeasible to recover a message from its hash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Should require a brute force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Small changes to a message should change the hash value so extensively that the new hash value appears uncorrelated with the old hash value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(differences)</a:t>
            </a: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0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504349" y="3368711"/>
            <a:ext cx="9068753" cy="3872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do you do when a private key is compromised?</a:t>
            </a:r>
            <a:endParaRPr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Public key isn’t perfect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9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body" idx="1"/>
          </p:nvPr>
        </p:nvSpPr>
        <p:spPr>
          <a:xfrm>
            <a:off x="504349" y="2823733"/>
            <a:ext cx="9068753" cy="441701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306" b="1"/>
              <a:t>NEVER IMPLEMENT YOUR OWN CRYPTO</a:t>
            </a:r>
            <a:endParaRPr sz="3306" b="1"/>
          </a:p>
          <a:p>
            <a:pPr marL="0" indent="0" algn="ctr">
              <a:buNone/>
            </a:pPr>
            <a:r>
              <a:rPr lang="en"/>
              <a:t>Use a trusted and tested library.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 about crypto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BE6F72-B5B9-481B-538A-5FCC8B3EC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analyze the runtime of a recursive algorithm?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Master Method!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05125D-4BEB-EB7A-9FA3-B1AFD87C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99BF-98B1-6E08-5E1F-7D3916E78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771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How can we perform efficient exponentiations?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1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Recursion really complicates our analysis…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We’ll use a </a:t>
            </a:r>
            <a:r>
              <a:rPr lang="en" i="1">
                <a:solidFill>
                  <a:srgbClr val="002B5E"/>
                </a:solidFill>
              </a:rPr>
              <a:t>recurrence relation</a:t>
            </a:r>
            <a:r>
              <a:rPr lang="en"/>
              <a:t> to analyze the recursive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Goal is to determine: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done in the current recursive call?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passed on to future recursive calls?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All in terms of input size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what's the runtime???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840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Assuming we cut integers exactly in half at each call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I.e., input bit lengths are a power of 2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in the current call: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Shifts and additions are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left to future calls: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4 more multiplications on half of the input size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T(n) = 4T(n/2) + Θ(n)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Recurrence relation for divide and conquer multiplication</a:t>
            </a:r>
            <a:endParaRPr sz="2424"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to solve the recurrence relation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Remove the recursive component and express it purely in terms of 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 “cookbook” approach to solving recurrence relations: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The master theorem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Soooo… what’s the runtime?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2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Usable on recurrence relations of the following form:</a:t>
            </a:r>
            <a:endParaRPr/>
          </a:p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aT(n/b) + f(n)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Where: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is a constant &gt;=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 is a constant &gt;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f(n) is an asymptotically positive function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master theorem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212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D8848-93F0-42B1-B859-6F136A2B3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2C75A-D687-4F42-9CB3-70C8F049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8BDBB-8853-45A9-B696-2B659D214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A2F0C-D9B6-46A2-ADF3-31D5A4C7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32" y="1535703"/>
            <a:ext cx="8559838" cy="57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1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09987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x</a:t>
            </a:r>
            <a:r>
              <a:rPr lang="en" baseline="30000"/>
              <a:t>y</a:t>
            </a:r>
            <a:endParaRPr baseline="30000"/>
          </a:p>
          <a:p>
            <a:pPr>
              <a:spcBef>
                <a:spcPts val="0"/>
              </a:spcBef>
            </a:pPr>
            <a:r>
              <a:rPr lang="en"/>
              <a:t>Can easily compute with a simple algorithm: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Exponentiation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567268" y="2621853"/>
            <a:ext cx="2942915" cy="203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y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0: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--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04349" y="4657958"/>
            <a:ext cx="9068753" cy="210652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840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7274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Runtime = # of iterations * cost to multiply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So how many iterations?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Single loop from 1 to y, so linear, right?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What is the size of our input?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n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The </a:t>
            </a:r>
            <a:r>
              <a:rPr lang="en" i="1" dirty="0"/>
              <a:t>bitlength</a:t>
            </a:r>
            <a:r>
              <a:rPr lang="en" dirty="0"/>
              <a:t> of y…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So, linear in the </a:t>
            </a:r>
            <a:r>
              <a:rPr lang="en" i="1" dirty="0"/>
              <a:t>value</a:t>
            </a:r>
            <a:r>
              <a:rPr lang="en" dirty="0"/>
              <a:t> of y…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But, increasing n by 1 doubles the number of iterations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 err="1"/>
              <a:t>Θ</a:t>
            </a:r>
            <a:r>
              <a:rPr lang="en" dirty="0"/>
              <a:t>(2</a:t>
            </a:r>
            <a:r>
              <a:rPr lang="en" baseline="30000" dirty="0"/>
              <a:t>n</a:t>
            </a:r>
            <a:r>
              <a:rPr lang="en" dirty="0"/>
              <a:t>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Exponential in the </a:t>
            </a:r>
            <a:r>
              <a:rPr lang="en" i="1" dirty="0"/>
              <a:t>bitlength</a:t>
            </a:r>
            <a:r>
              <a:rPr lang="en" dirty="0"/>
              <a:t> of y</a:t>
            </a:r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Just like with multiplication, let's consider large integers... </a:t>
            </a:r>
            <a:endParaRPr sz="2424"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795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F6B86-C6CE-4782-8F08-4C71BDD7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79DC9-0BD2-4260-AEF8-83981D17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49E-8121-42D9-AF35-E0ECE9CBE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5B7E8-F873-4DF5-96BA-D9CA0CDB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192040"/>
            <a:ext cx="4127864" cy="6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Assuming 512 bit operands, 2</a:t>
            </a:r>
            <a:r>
              <a:rPr lang="en" baseline="30000" dirty="0"/>
              <a:t>512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13407807929942597099574024998205846127479365820592393377723561443721764030073546976801874298166903427690031858186486050853753882811946569946433649006084096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2424" dirty="0"/>
              <a:t>Assuming we can do </a:t>
            </a:r>
            <a:r>
              <a:rPr lang="en" sz="2424" dirty="0" err="1"/>
              <a:t>mults</a:t>
            </a:r>
            <a:r>
              <a:rPr lang="en" sz="2424" dirty="0"/>
              <a:t> in 1 cycle…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Which we </a:t>
            </a:r>
            <a:r>
              <a:rPr lang="en" i="1" dirty="0"/>
              <a:t>can’t</a:t>
            </a:r>
            <a:r>
              <a:rPr lang="en" dirty="0"/>
              <a:t> as we learned last lecture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And further that these operations are completely parallelizable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16 4GHz cores = 64,000,000,000 cycles/second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(</a:t>
            </a:r>
            <a:r>
              <a:rPr lang="en" dirty="0">
                <a:solidFill>
                  <a:srgbClr val="002B5E"/>
                </a:solidFill>
              </a:rPr>
              <a:t>2</a:t>
            </a:r>
            <a:r>
              <a:rPr lang="en" baseline="30000" dirty="0">
                <a:solidFill>
                  <a:srgbClr val="002B5E"/>
                </a:solidFill>
              </a:rPr>
              <a:t>512 </a:t>
            </a:r>
            <a:r>
              <a:rPr lang="en" dirty="0">
                <a:solidFill>
                  <a:srgbClr val="002B5E"/>
                </a:solidFill>
              </a:rPr>
              <a:t>/ </a:t>
            </a:r>
            <a:r>
              <a:rPr lang="en" dirty="0"/>
              <a:t>6</a:t>
            </a:r>
            <a:r>
              <a:rPr lang="en" dirty="0">
                <a:solidFill>
                  <a:srgbClr val="002B5E"/>
                </a:solidFill>
              </a:rPr>
              <a:t>4000000000) / (3600 * 24 * 365) = 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/>
              <a:t>6.64</a:t>
            </a:r>
            <a:r>
              <a:rPr lang="en" dirty="0">
                <a:solidFill>
                  <a:srgbClr val="002B5E"/>
                </a:solidFill>
              </a:rPr>
              <a:t> * 10</a:t>
            </a:r>
            <a:r>
              <a:rPr lang="en" baseline="30000" dirty="0">
                <a:solidFill>
                  <a:srgbClr val="002B5E"/>
                </a:solidFill>
              </a:rPr>
              <a:t>1</a:t>
            </a:r>
            <a:r>
              <a:rPr lang="en" baseline="30000" dirty="0"/>
              <a:t>35</a:t>
            </a:r>
            <a:r>
              <a:rPr lang="en" dirty="0">
                <a:solidFill>
                  <a:srgbClr val="002B5E"/>
                </a:solidFill>
              </a:rPr>
              <a:t> years to compute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RIDICULOUSLY BAD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5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</TotalTime>
  <Words>2804</Words>
  <Application>Microsoft Macintosh PowerPoint</Application>
  <PresentationFormat>Custom</PresentationFormat>
  <Paragraphs>417</Paragraphs>
  <Slides>55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3_Office Theme</vt:lpstr>
      <vt:lpstr>2_Pitt_minimal</vt:lpstr>
      <vt:lpstr>Algorithms and Data Structures 2 CS 1501</vt:lpstr>
      <vt:lpstr>Announcements</vt:lpstr>
      <vt:lpstr>Previous lecture …</vt:lpstr>
      <vt:lpstr>RSA keypair example notes</vt:lpstr>
      <vt:lpstr>Implementation concerns</vt:lpstr>
      <vt:lpstr>Exponentiation</vt:lpstr>
      <vt:lpstr>Just like with multiplication, let's consider large integers... </vt:lpstr>
      <vt:lpstr>Runtime Analysis</vt:lpstr>
      <vt:lpstr>This is RIDICULOUSLY BAD</vt:lpstr>
      <vt:lpstr>This is way too long to do exponentiations!</vt:lpstr>
      <vt:lpstr>Runtime Analysis</vt:lpstr>
      <vt:lpstr>But we need to do expensive mult in each call</vt:lpstr>
      <vt:lpstr>Can we do better?</vt:lpstr>
      <vt:lpstr>A bottom-up approach</vt:lpstr>
      <vt:lpstr>Bottom-up exponentiation example</vt:lpstr>
      <vt:lpstr>Bottom-up Exponentiation Example 1</vt:lpstr>
      <vt:lpstr>Bottom-up Exponentiation Example 2</vt:lpstr>
      <vt:lpstr>Bottom-up Exponentiation</vt:lpstr>
      <vt:lpstr>Does this solve our problem with mult times?</vt:lpstr>
      <vt:lpstr>Efficient exponentiation for RSA</vt:lpstr>
      <vt:lpstr>RSA Example 1</vt:lpstr>
      <vt:lpstr>RSA Example 2</vt:lpstr>
      <vt:lpstr>RSA Example 3</vt:lpstr>
      <vt:lpstr>RSA Example 3 (contd.)</vt:lpstr>
      <vt:lpstr>RSA Example 4</vt:lpstr>
      <vt:lpstr>RSA Example 4 (contd.)</vt:lpstr>
      <vt:lpstr>OK, but how does med = m mod n?</vt:lpstr>
      <vt:lpstr>Why is RSA secure?</vt:lpstr>
      <vt:lpstr>Factoring n</vt:lpstr>
      <vt:lpstr>What about determining φ(n) without factoring n?</vt:lpstr>
      <vt:lpstr>Reduction and RSA Security</vt:lpstr>
      <vt:lpstr>Determining d without factoring n or learning φ(n)?</vt:lpstr>
      <vt:lpstr>Learning to take eth roots modulo n</vt:lpstr>
      <vt:lpstr>This all leads to the following conclusion</vt:lpstr>
      <vt:lpstr>RSA Implementation concerns</vt:lpstr>
      <vt:lpstr>Prime testing option 1:  BRUTE FORCE</vt:lpstr>
      <vt:lpstr>Option 2:  A probabilistic approach</vt:lpstr>
      <vt:lpstr>RSA still slower (generally) than symmetric encryption</vt:lpstr>
      <vt:lpstr>RSA Envelope example</vt:lpstr>
      <vt:lpstr>Another fun use of RSA...</vt:lpstr>
      <vt:lpstr>Do RSA signatures need to be slow?</vt:lpstr>
      <vt:lpstr>Hashing for security (similarities)</vt:lpstr>
      <vt:lpstr>Now just sign a hash of the message!</vt:lpstr>
      <vt:lpstr>Why does it work?</vt:lpstr>
      <vt:lpstr>What about collisions?</vt:lpstr>
      <vt:lpstr>Hashing for security (differences)</vt:lpstr>
      <vt:lpstr>Public key isn’t perfect</vt:lpstr>
      <vt:lpstr>Final note about crypto</vt:lpstr>
      <vt:lpstr>Master Method</vt:lpstr>
      <vt:lpstr>So what's the runtime???</vt:lpstr>
      <vt:lpstr>Recurrence relation for divide and conquer multiplication</vt:lpstr>
      <vt:lpstr>Soooo… what’s the runtime?</vt:lpstr>
      <vt:lpstr>The master theorem</vt:lpstr>
      <vt:lpstr>Recursion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11</cp:revision>
  <dcterms:created xsi:type="dcterms:W3CDTF">2021-01-20T14:20:08Z</dcterms:created>
  <dcterms:modified xsi:type="dcterms:W3CDTF">2022-04-18T16:11:13Z</dcterms:modified>
</cp:coreProperties>
</file>